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2" r:id="rId4"/>
    <p:sldId id="259" r:id="rId5"/>
    <p:sldId id="260" r:id="rId6"/>
    <p:sldId id="261" r:id="rId7"/>
    <p:sldId id="263" r:id="rId8"/>
    <p:sldId id="264" r:id="rId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53" d="100"/>
          <a:sy n="53" d="100"/>
        </p:scale>
        <p:origin x="5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26D6A20-32EF-4503-9DC8-51C32571F3EB}" type="datetimeFigureOut">
              <a:rPr lang="id-ID" smtClean="0"/>
              <a:t>19/09/2017</a:t>
            </a:fld>
            <a:endParaRPr lang="id-ID"/>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id-ID"/>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2666459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D6A20-32EF-4503-9DC8-51C32571F3EB}" type="datetimeFigureOut">
              <a:rPr lang="id-ID" smtClean="0"/>
              <a:t>19/09/2017</a:t>
            </a:fld>
            <a:endParaRPr lang="id-ID"/>
          </a:p>
        </p:txBody>
      </p:sp>
      <p:sp>
        <p:nvSpPr>
          <p:cNvPr id="6" name="Footer Placeholder 5"/>
          <p:cNvSpPr>
            <a:spLocks noGrp="1"/>
          </p:cNvSpPr>
          <p:nvPr>
            <p:ph type="ftr" sz="quarter" idx="11"/>
          </p:nvPr>
        </p:nvSpPr>
        <p:spPr/>
        <p:txBody>
          <a:bodyPr/>
          <a:lstStyle/>
          <a:p>
            <a:endParaRPr lang="id-ID"/>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2861190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D6A20-32EF-4503-9DC8-51C32571F3EB}"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2718409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D6A20-32EF-4503-9DC8-51C32571F3EB}"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3971099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D6A20-32EF-4503-9DC8-51C32571F3EB}"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2348035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26D6A20-32EF-4503-9DC8-51C32571F3EB}" type="datetimeFigureOut">
              <a:rPr lang="id-ID" smtClean="0"/>
              <a:t>19/09/2017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2296897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26D6A20-32EF-4503-9DC8-51C32571F3EB}" type="datetimeFigureOut">
              <a:rPr lang="id-ID" smtClean="0"/>
              <a:t>19/09/2017</a:t>
            </a:fld>
            <a:endParaRPr lang="id-ID"/>
          </a:p>
        </p:txBody>
      </p:sp>
      <p:sp>
        <p:nvSpPr>
          <p:cNvPr id="8" name="Footer Placeholder 7"/>
          <p:cNvSpPr>
            <a:spLocks noGrp="1"/>
          </p:cNvSpPr>
          <p:nvPr>
            <p:ph type="ftr" sz="quarter" idx="11"/>
          </p:nvPr>
        </p:nvSpPr>
        <p:spPr>
          <a:xfrm>
            <a:off x="561111" y="6391838"/>
            <a:ext cx="3644282" cy="304801"/>
          </a:xfrm>
        </p:spPr>
        <p:txBody>
          <a:bodyPr/>
          <a:lstStyle/>
          <a:p>
            <a:endParaRPr lang="id-ID"/>
          </a:p>
        </p:txBody>
      </p:sp>
      <p:sp>
        <p:nvSpPr>
          <p:cNvPr id="9" name="Slide Number Placeholder 8"/>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2897566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26D6A20-32EF-4503-9DC8-51C32571F3EB}"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866632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26D6A20-32EF-4503-9DC8-51C32571F3EB}"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1745805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6D6A20-32EF-4503-9DC8-51C32571F3EB}"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3379833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D6A20-32EF-4503-9DC8-51C32571F3EB}" type="datetimeFigureOut">
              <a:rPr lang="id-ID" smtClean="0"/>
              <a:t>19/09/2017</a:t>
            </a:fld>
            <a:endParaRPr lang="id-ID"/>
          </a:p>
        </p:txBody>
      </p:sp>
      <p:sp>
        <p:nvSpPr>
          <p:cNvPr id="5" name="Footer Placeholder 4"/>
          <p:cNvSpPr>
            <a:spLocks noGrp="1"/>
          </p:cNvSpPr>
          <p:nvPr>
            <p:ph type="ftr" sz="quarter" idx="11"/>
          </p:nvPr>
        </p:nvSpPr>
        <p:spPr/>
        <p:txBody>
          <a:bodyPr/>
          <a:lstStyle/>
          <a:p>
            <a:endParaRPr lang="id-ID"/>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3669369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6D6A20-32EF-4503-9DC8-51C32571F3EB}" type="datetimeFigureOut">
              <a:rPr lang="id-ID" smtClean="0"/>
              <a:t>19/09/2017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1393064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6D6A20-32EF-4503-9DC8-51C32571F3EB}" type="datetimeFigureOut">
              <a:rPr lang="id-ID" smtClean="0"/>
              <a:t>19/09/2017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30227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6D6A20-32EF-4503-9DC8-51C32571F3EB}" type="datetimeFigureOut">
              <a:rPr lang="id-ID" smtClean="0"/>
              <a:t>19/09/2017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606889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D6A20-32EF-4503-9DC8-51C32571F3EB}" type="datetimeFigureOut">
              <a:rPr lang="id-ID" smtClean="0"/>
              <a:t>19/09/2017</a:t>
            </a:fld>
            <a:endParaRPr lang="id-ID"/>
          </a:p>
        </p:txBody>
      </p:sp>
      <p:sp>
        <p:nvSpPr>
          <p:cNvPr id="3" name="Footer Placeholder 2"/>
          <p:cNvSpPr>
            <a:spLocks noGrp="1"/>
          </p:cNvSpPr>
          <p:nvPr>
            <p:ph type="ftr" sz="quarter" idx="11"/>
          </p:nvPr>
        </p:nvSpPr>
        <p:spPr/>
        <p:txBody>
          <a:bodyPr/>
          <a:lstStyle/>
          <a:p>
            <a:endParaRPr lang="id-ID"/>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117275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D6A20-32EF-4503-9DC8-51C32571F3EB}" type="datetimeFigureOut">
              <a:rPr lang="id-ID" smtClean="0"/>
              <a:t>19/09/2017</a:t>
            </a:fld>
            <a:endParaRPr lang="id-ID"/>
          </a:p>
        </p:txBody>
      </p:sp>
      <p:sp>
        <p:nvSpPr>
          <p:cNvPr id="6" name="Footer Placeholder 5"/>
          <p:cNvSpPr>
            <a:spLocks noGrp="1"/>
          </p:cNvSpPr>
          <p:nvPr>
            <p:ph type="ftr" sz="quarter" idx="11"/>
          </p:nvPr>
        </p:nvSpPr>
        <p:spPr/>
        <p:txBody>
          <a:bodyPr/>
          <a:lstStyle/>
          <a:p>
            <a:endParaRPr lang="id-ID"/>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3092175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D6A20-32EF-4503-9DC8-51C32571F3EB}" type="datetimeFigureOut">
              <a:rPr lang="id-ID" smtClean="0"/>
              <a:t>19/09/2017</a:t>
            </a:fld>
            <a:endParaRPr lang="id-ID"/>
          </a:p>
        </p:txBody>
      </p:sp>
      <p:sp>
        <p:nvSpPr>
          <p:cNvPr id="6" name="Footer Placeholder 5"/>
          <p:cNvSpPr>
            <a:spLocks noGrp="1"/>
          </p:cNvSpPr>
          <p:nvPr>
            <p:ph type="ftr" sz="quarter" idx="11"/>
          </p:nvPr>
        </p:nvSpPr>
        <p:spPr/>
        <p:txBody>
          <a:bodyPr/>
          <a:lstStyle/>
          <a:p>
            <a:endParaRPr lang="id-ID"/>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004967B-FA3D-4100-8497-7E27F2E00019}" type="slidenum">
              <a:rPr lang="id-ID" smtClean="0"/>
              <a:t>‹#›</a:t>
            </a:fld>
            <a:endParaRPr lang="id-ID"/>
          </a:p>
        </p:txBody>
      </p:sp>
    </p:spTree>
    <p:extLst>
      <p:ext uri="{BB962C8B-B14F-4D97-AF65-F5344CB8AC3E}">
        <p14:creationId xmlns:p14="http://schemas.microsoft.com/office/powerpoint/2010/main" val="553709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26D6A20-32EF-4503-9DC8-51C32571F3EB}" type="datetimeFigureOut">
              <a:rPr lang="id-ID" smtClean="0"/>
              <a:t>19/09/2017</a:t>
            </a:fld>
            <a:endParaRPr lang="id-ID"/>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id-ID"/>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004967B-FA3D-4100-8497-7E27F2E00019}" type="slidenum">
              <a:rPr lang="id-ID" smtClean="0"/>
              <a:t>‹#›</a:t>
            </a:fld>
            <a:endParaRPr lang="id-ID"/>
          </a:p>
        </p:txBody>
      </p:sp>
    </p:spTree>
    <p:extLst>
      <p:ext uri="{BB962C8B-B14F-4D97-AF65-F5344CB8AC3E}">
        <p14:creationId xmlns:p14="http://schemas.microsoft.com/office/powerpoint/2010/main" val="41190818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itaathia@unisma.ac.i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331637"/>
            <a:ext cx="8825658" cy="2677648"/>
          </a:xfrm>
        </p:spPr>
        <p:txBody>
          <a:bodyPr/>
          <a:lstStyle/>
          <a:p>
            <a:pPr algn="ctr"/>
            <a:r>
              <a:rPr lang="id-ID" sz="6000" b="1" dirty="0" smtClean="0"/>
              <a:t>Perkenalan, Kontrak Kuliah &amp; Penjelasan Perkuliahan</a:t>
            </a:r>
            <a:endParaRPr lang="id-ID" sz="6000" b="1" dirty="0"/>
          </a:p>
        </p:txBody>
      </p:sp>
      <p:sp>
        <p:nvSpPr>
          <p:cNvPr id="3" name="Subtitle 2"/>
          <p:cNvSpPr>
            <a:spLocks noGrp="1"/>
          </p:cNvSpPr>
          <p:nvPr>
            <p:ph type="subTitle" idx="1"/>
          </p:nvPr>
        </p:nvSpPr>
        <p:spPr/>
        <p:txBody>
          <a:bodyPr>
            <a:normAutofit/>
          </a:bodyPr>
          <a:lstStyle/>
          <a:p>
            <a:r>
              <a:rPr lang="id-ID" sz="2400" dirty="0" smtClean="0"/>
              <a:t>PERTEMUAN KE-1</a:t>
            </a:r>
            <a:endParaRPr lang="id-ID" sz="2400" dirty="0"/>
          </a:p>
        </p:txBody>
      </p:sp>
    </p:spTree>
    <p:extLst>
      <p:ext uri="{BB962C8B-B14F-4D97-AF65-F5344CB8AC3E}">
        <p14:creationId xmlns:p14="http://schemas.microsoft.com/office/powerpoint/2010/main" val="3000063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PERKENALAN</a:t>
            </a:r>
            <a:endParaRPr lang="id-ID" b="1" dirty="0"/>
          </a:p>
        </p:txBody>
      </p:sp>
      <p:sp>
        <p:nvSpPr>
          <p:cNvPr id="3" name="Content Placeholder 2"/>
          <p:cNvSpPr>
            <a:spLocks noGrp="1"/>
          </p:cNvSpPr>
          <p:nvPr>
            <p:ph idx="1"/>
          </p:nvPr>
        </p:nvSpPr>
        <p:spPr>
          <a:xfrm>
            <a:off x="1154955" y="2603500"/>
            <a:ext cx="7476982" cy="3779012"/>
          </a:xfrm>
        </p:spPr>
        <p:txBody>
          <a:bodyPr>
            <a:normAutofit fontScale="85000" lnSpcReduction="20000"/>
          </a:bodyPr>
          <a:lstStyle/>
          <a:p>
            <a:pPr marL="0" indent="0">
              <a:buNone/>
            </a:pPr>
            <a:r>
              <a:rPr lang="id-ID" sz="2800" dirty="0" smtClean="0"/>
              <a:t>NAMA			: ITA ATHIA, S.Sos., MM.                                               </a:t>
            </a:r>
          </a:p>
          <a:p>
            <a:pPr marL="0" indent="0">
              <a:buNone/>
            </a:pPr>
            <a:r>
              <a:rPr lang="id-ID" sz="2800" dirty="0" smtClean="0"/>
              <a:t>No. HP			: 081916661668</a:t>
            </a:r>
          </a:p>
          <a:p>
            <a:pPr marL="0" indent="0">
              <a:buNone/>
            </a:pPr>
            <a:r>
              <a:rPr lang="id-ID" sz="2800" dirty="0" smtClean="0"/>
              <a:t>Email				: </a:t>
            </a:r>
            <a:r>
              <a:rPr lang="id-ID" sz="2800" dirty="0" smtClean="0">
                <a:hlinkClick r:id="rId2"/>
              </a:rPr>
              <a:t>itaathia@unisma.ac.id</a:t>
            </a:r>
            <a:endParaRPr lang="id-ID" sz="2800" dirty="0" smtClean="0"/>
          </a:p>
          <a:p>
            <a:pPr marL="0" indent="0">
              <a:buNone/>
            </a:pPr>
            <a:r>
              <a:rPr lang="id-ID" sz="2800" dirty="0" smtClean="0"/>
              <a:t>Alamat			: Jl. Seruni No. 4 Batu</a:t>
            </a:r>
          </a:p>
          <a:p>
            <a:pPr marL="0" indent="0">
              <a:buNone/>
            </a:pPr>
            <a:r>
              <a:rPr lang="id-ID" sz="2800" dirty="0" smtClean="0"/>
              <a:t>Pengalaman	:</a:t>
            </a:r>
          </a:p>
          <a:p>
            <a:pPr>
              <a:buFontTx/>
              <a:buChar char="-"/>
            </a:pPr>
            <a:r>
              <a:rPr lang="id-ID" sz="2800" dirty="0" smtClean="0"/>
              <a:t>Staf Marketing Jawa Pos Group</a:t>
            </a:r>
          </a:p>
          <a:p>
            <a:pPr>
              <a:buFontTx/>
              <a:buChar char="-"/>
            </a:pPr>
            <a:r>
              <a:rPr lang="id-ID" sz="2800" dirty="0" smtClean="0"/>
              <a:t>PUSKOWANJATI</a:t>
            </a:r>
          </a:p>
          <a:p>
            <a:pPr>
              <a:buFontTx/>
              <a:buChar char="-"/>
            </a:pPr>
            <a:r>
              <a:rPr lang="id-ID" sz="2800" dirty="0" smtClean="0"/>
              <a:t>IRT, ONLINE &amp; OFFLINESHOPPER </a:t>
            </a:r>
          </a:p>
          <a:p>
            <a:pPr>
              <a:buFontTx/>
              <a:buChar char="-"/>
            </a:pPr>
            <a:r>
              <a:rPr lang="id-ID" sz="2800" dirty="0" smtClean="0"/>
              <a:t>Lecturer</a:t>
            </a:r>
          </a:p>
          <a:p>
            <a:pPr>
              <a:buFontTx/>
              <a:buChar char="-"/>
            </a:pPr>
            <a:endParaRPr lang="id-ID" sz="2800" dirty="0"/>
          </a:p>
        </p:txBody>
      </p:sp>
      <p:pic>
        <p:nvPicPr>
          <p:cNvPr id="4" name="Picture 3"/>
          <p:cNvPicPr>
            <a:picLocks noChangeAspect="1"/>
          </p:cNvPicPr>
          <p:nvPr/>
        </p:nvPicPr>
        <p:blipFill>
          <a:blip r:embed="rId3"/>
          <a:stretch>
            <a:fillRect/>
          </a:stretch>
        </p:blipFill>
        <p:spPr>
          <a:xfrm>
            <a:off x="8773356" y="2471620"/>
            <a:ext cx="2871465" cy="3548180"/>
          </a:xfrm>
          <a:prstGeom prst="rect">
            <a:avLst/>
          </a:prstGeom>
        </p:spPr>
      </p:pic>
    </p:spTree>
    <p:extLst>
      <p:ext uri="{BB962C8B-B14F-4D97-AF65-F5344CB8AC3E}">
        <p14:creationId xmlns:p14="http://schemas.microsoft.com/office/powerpoint/2010/main" val="2277247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DESKRIPSI MATA KULIAH</a:t>
            </a:r>
            <a:endParaRPr lang="id-ID" dirty="0"/>
          </a:p>
        </p:txBody>
      </p:sp>
      <p:sp>
        <p:nvSpPr>
          <p:cNvPr id="3" name="Content Placeholder 2"/>
          <p:cNvSpPr>
            <a:spLocks noGrp="1"/>
          </p:cNvSpPr>
          <p:nvPr>
            <p:ph idx="1"/>
          </p:nvPr>
        </p:nvSpPr>
        <p:spPr>
          <a:xfrm>
            <a:off x="621792" y="2359152"/>
            <a:ext cx="10881360" cy="4114800"/>
          </a:xfrm>
        </p:spPr>
        <p:txBody>
          <a:bodyPr>
            <a:normAutofit fontScale="92500" lnSpcReduction="20000"/>
          </a:bodyPr>
          <a:lstStyle/>
          <a:p>
            <a:r>
              <a:rPr lang="id-ID" sz="2000" b="1" dirty="0" smtClean="0"/>
              <a:t>NAMA MATA KULIAH </a:t>
            </a:r>
            <a:r>
              <a:rPr lang="id-ID" sz="2000" dirty="0" smtClean="0"/>
              <a:t>		: MANAJEMEN KOPERASI</a:t>
            </a:r>
          </a:p>
          <a:p>
            <a:r>
              <a:rPr lang="id-ID" sz="2000" b="1" dirty="0" smtClean="0"/>
              <a:t>JUMLAH SKS	</a:t>
            </a:r>
            <a:r>
              <a:rPr lang="id-ID" sz="2000" dirty="0" smtClean="0"/>
              <a:t>				: 2 (DUA) SKS</a:t>
            </a:r>
          </a:p>
          <a:p>
            <a:endParaRPr lang="id-ID" sz="2000" dirty="0" smtClean="0"/>
          </a:p>
          <a:p>
            <a:r>
              <a:rPr lang="id-ID" sz="2000" b="1" dirty="0" smtClean="0"/>
              <a:t>TUJUAN PEMBELAJARAN</a:t>
            </a:r>
            <a:r>
              <a:rPr lang="id-ID" sz="2000" dirty="0" smtClean="0"/>
              <a:t>	: </a:t>
            </a:r>
          </a:p>
          <a:p>
            <a:pPr marL="1371600" lvl="3" indent="0">
              <a:buNone/>
            </a:pPr>
            <a:r>
              <a:rPr lang="id-ID" sz="2000" dirty="0" smtClean="0"/>
              <a:t>Selesai mengkuti mata kuliah ini mahasiswa diharapkan mampu memahami koperasi sebagai organisasi ekonomi sebagai soko guru perekonomian nasional. Diharapkan mahasiswa mampu mengembangkan pola berfikir dalam rangka pengembangan ilmu pengetahuan dan pemecahan masalah di bidang koperasi.</a:t>
            </a:r>
          </a:p>
          <a:p>
            <a:r>
              <a:rPr lang="id-ID" sz="2000" b="1" dirty="0"/>
              <a:t>KOMPETENSI DASAR</a:t>
            </a:r>
            <a:r>
              <a:rPr lang="id-ID" sz="2000" dirty="0"/>
              <a:t>		:</a:t>
            </a:r>
          </a:p>
          <a:p>
            <a:pPr marL="1371600" lvl="3" indent="0">
              <a:buNone/>
            </a:pPr>
            <a:r>
              <a:rPr lang="id-ID" sz="2000" dirty="0"/>
              <a:t>Mahasiswa mampu memahami berbagai konsep dasar koperasi, bisa mengaplikasikan ilmu pengetahuan manajemen dalam koperasi, dan mampu mengembangkan koperasi melalui pemberdayaan elemen-elemennya.</a:t>
            </a:r>
            <a:endParaRPr lang="id-ID" sz="2000" dirty="0" smtClean="0"/>
          </a:p>
        </p:txBody>
      </p:sp>
    </p:spTree>
    <p:extLst>
      <p:ext uri="{BB962C8B-B14F-4D97-AF65-F5344CB8AC3E}">
        <p14:creationId xmlns:p14="http://schemas.microsoft.com/office/powerpoint/2010/main" val="1670829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882" y="772500"/>
            <a:ext cx="8761413" cy="706964"/>
          </a:xfrm>
        </p:spPr>
        <p:txBody>
          <a:bodyPr/>
          <a:lstStyle/>
          <a:p>
            <a:pPr algn="ctr"/>
            <a:r>
              <a:rPr lang="id-ID" dirty="0" smtClean="0"/>
              <a:t>KONTRAK KULIAH</a:t>
            </a:r>
            <a:endParaRPr lang="id-ID" dirty="0"/>
          </a:p>
        </p:txBody>
      </p:sp>
      <p:sp>
        <p:nvSpPr>
          <p:cNvPr id="3" name="Content Placeholder 2"/>
          <p:cNvSpPr>
            <a:spLocks noGrp="1"/>
          </p:cNvSpPr>
          <p:nvPr>
            <p:ph idx="1"/>
          </p:nvPr>
        </p:nvSpPr>
        <p:spPr>
          <a:xfrm>
            <a:off x="548640" y="2322576"/>
            <a:ext cx="11210544" cy="4206240"/>
          </a:xfrm>
        </p:spPr>
        <p:txBody>
          <a:bodyPr>
            <a:normAutofit fontScale="92500" lnSpcReduction="20000"/>
          </a:bodyPr>
          <a:lstStyle/>
          <a:p>
            <a:r>
              <a:rPr lang="id-ID" sz="2400" dirty="0" smtClean="0"/>
              <a:t>KONTRAK KULIAH YANG TERMAKTUB DALAM PERATURAN AKADEMIK:</a:t>
            </a:r>
          </a:p>
          <a:p>
            <a:pPr marL="0" indent="0">
              <a:buNone/>
            </a:pPr>
            <a:endParaRPr lang="id-ID" sz="2400" dirty="0" smtClean="0"/>
          </a:p>
          <a:p>
            <a:pPr marL="457200" indent="-457200">
              <a:buFont typeface="+mj-lt"/>
              <a:buAutoNum type="arabicPeriod"/>
            </a:pPr>
            <a:r>
              <a:rPr lang="id-ID" sz="2400" dirty="0" smtClean="0"/>
              <a:t>Hadir dalam kegiatan belajar mengajar secara teratur dan tepat waktu. Toleransi keterlambatan 15 menit (sanksi: denda untuk kas kelas)</a:t>
            </a:r>
          </a:p>
          <a:p>
            <a:pPr marL="457200" indent="-457200">
              <a:buFont typeface="+mj-lt"/>
              <a:buAutoNum type="arabicPeriod"/>
            </a:pPr>
            <a:r>
              <a:rPr lang="id-ID" sz="2400" dirty="0" smtClean="0"/>
              <a:t>Bertingkah laku baik dan sopan</a:t>
            </a:r>
          </a:p>
          <a:p>
            <a:pPr marL="457200" indent="-457200">
              <a:buFont typeface="+mj-lt"/>
              <a:buAutoNum type="arabicPeriod"/>
            </a:pPr>
            <a:r>
              <a:rPr lang="id-ID" sz="2400" dirty="0" smtClean="0"/>
              <a:t>Memelihara kebersihan dan ketertiban</a:t>
            </a:r>
          </a:p>
          <a:p>
            <a:pPr marL="457200" indent="-457200">
              <a:buFont typeface="+mj-lt"/>
              <a:buAutoNum type="arabicPeriod"/>
            </a:pPr>
            <a:r>
              <a:rPr lang="id-ID" sz="2400" dirty="0" smtClean="0"/>
              <a:t>HP off</a:t>
            </a:r>
          </a:p>
          <a:p>
            <a:pPr marL="457200" indent="-457200">
              <a:buFont typeface="+mj-lt"/>
              <a:buAutoNum type="arabicPeriod"/>
            </a:pPr>
            <a:r>
              <a:rPr lang="id-ID" sz="2400" dirty="0" smtClean="0"/>
              <a:t>Dilarang makan atau minum di dalam kelas</a:t>
            </a:r>
          </a:p>
          <a:p>
            <a:pPr marL="457200" indent="-457200">
              <a:buFont typeface="+mj-lt"/>
              <a:buAutoNum type="arabicPeriod"/>
            </a:pPr>
            <a:r>
              <a:rPr lang="id-ID" sz="2400" dirty="0" smtClean="0"/>
              <a:t>Mematuhi semua peraturan perkuliahan yang berlaku demi terciptanya ketertiban selama perkuliahan baik untuk diri sendiri maupun mahasiswa lainnya</a:t>
            </a:r>
          </a:p>
          <a:p>
            <a:pPr marL="0" indent="0">
              <a:buNone/>
            </a:pPr>
            <a:endParaRPr lang="id-ID" sz="2000" dirty="0" smtClean="0"/>
          </a:p>
          <a:p>
            <a:endParaRPr lang="id-ID" sz="2000" dirty="0"/>
          </a:p>
        </p:txBody>
      </p:sp>
    </p:spTree>
    <p:extLst>
      <p:ext uri="{BB962C8B-B14F-4D97-AF65-F5344CB8AC3E}">
        <p14:creationId xmlns:p14="http://schemas.microsoft.com/office/powerpoint/2010/main" val="516984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BOBOT EVALUASI MATA KULIAH</a:t>
            </a:r>
            <a:endParaRPr lang="id-ID" dirty="0"/>
          </a:p>
        </p:txBody>
      </p:sp>
      <p:sp>
        <p:nvSpPr>
          <p:cNvPr id="3" name="Content Placeholder 2"/>
          <p:cNvSpPr>
            <a:spLocks noGrp="1"/>
          </p:cNvSpPr>
          <p:nvPr>
            <p:ph idx="1"/>
          </p:nvPr>
        </p:nvSpPr>
        <p:spPr>
          <a:xfrm>
            <a:off x="1154954" y="2340864"/>
            <a:ext cx="10019014" cy="4261104"/>
          </a:xfrm>
        </p:spPr>
        <p:txBody>
          <a:bodyPr>
            <a:normAutofit lnSpcReduction="10000"/>
          </a:bodyPr>
          <a:lstStyle/>
          <a:p>
            <a:pPr>
              <a:buFont typeface="Wingdings" panose="05000000000000000000" pitchFamily="2" charset="2"/>
              <a:buChar char="Ø"/>
            </a:pPr>
            <a:r>
              <a:rPr lang="id-ID" sz="2800" dirty="0" smtClean="0"/>
              <a:t>Hasil UAS					35%</a:t>
            </a:r>
          </a:p>
          <a:p>
            <a:pPr>
              <a:buFont typeface="Wingdings" panose="05000000000000000000" pitchFamily="2" charset="2"/>
              <a:buChar char="Ø"/>
            </a:pPr>
            <a:r>
              <a:rPr lang="id-ID" sz="2800" dirty="0" smtClean="0"/>
              <a:t>Hasil UTS						30%</a:t>
            </a:r>
          </a:p>
          <a:p>
            <a:pPr>
              <a:buFont typeface="Wingdings" panose="05000000000000000000" pitchFamily="2" charset="2"/>
              <a:buChar char="Ø"/>
            </a:pPr>
            <a:r>
              <a:rPr lang="id-ID" sz="2800" dirty="0" smtClean="0"/>
              <a:t>Tugas							10%</a:t>
            </a:r>
          </a:p>
          <a:p>
            <a:pPr>
              <a:buFont typeface="Wingdings" panose="05000000000000000000" pitchFamily="2" charset="2"/>
              <a:buChar char="Ø"/>
            </a:pPr>
            <a:r>
              <a:rPr lang="id-ID" sz="2800" dirty="0" smtClean="0"/>
              <a:t>Keaktifan Diskusi			15%</a:t>
            </a:r>
          </a:p>
          <a:p>
            <a:pPr>
              <a:buFont typeface="Wingdings" panose="05000000000000000000" pitchFamily="2" charset="2"/>
              <a:buChar char="Ø"/>
            </a:pPr>
            <a:r>
              <a:rPr lang="id-ID" sz="2800" dirty="0" smtClean="0"/>
              <a:t>Kehadiran					</a:t>
            </a:r>
            <a:r>
              <a:rPr lang="id-ID" sz="2800" u="sng" dirty="0" smtClean="0"/>
              <a:t>10%</a:t>
            </a:r>
          </a:p>
          <a:p>
            <a:pPr marL="0" indent="0">
              <a:buNone/>
            </a:pPr>
            <a:r>
              <a:rPr lang="id-ID" sz="2800" dirty="0"/>
              <a:t> </a:t>
            </a:r>
            <a:r>
              <a:rPr lang="id-ID" sz="2800" dirty="0" smtClean="0"/>
              <a:t>   </a:t>
            </a:r>
            <a:r>
              <a:rPr lang="id-ID" sz="2800" b="1" dirty="0" smtClean="0"/>
              <a:t>T O T A L		</a:t>
            </a:r>
            <a:r>
              <a:rPr lang="id-ID" sz="2800" dirty="0" smtClean="0"/>
              <a:t>				</a:t>
            </a:r>
            <a:r>
              <a:rPr lang="id-ID" sz="2800" b="1" dirty="0" smtClean="0"/>
              <a:t>100%</a:t>
            </a:r>
          </a:p>
          <a:p>
            <a:pPr marL="0" indent="0">
              <a:buNone/>
            </a:pPr>
            <a:endParaRPr lang="id-ID" sz="2800" dirty="0" smtClean="0"/>
          </a:p>
          <a:p>
            <a:pPr marL="0" indent="0">
              <a:buNone/>
            </a:pPr>
            <a:r>
              <a:rPr lang="id-ID" sz="2800" dirty="0"/>
              <a:t>*syarat untuk mengikuti UTS &amp; UAS: presensi minimal 80%</a:t>
            </a:r>
          </a:p>
          <a:p>
            <a:pPr marL="0" indent="0">
              <a:buNone/>
            </a:pPr>
            <a:endParaRPr lang="id-ID" sz="2800" dirty="0"/>
          </a:p>
        </p:txBody>
      </p:sp>
    </p:spTree>
    <p:extLst>
      <p:ext uri="{BB962C8B-B14F-4D97-AF65-F5344CB8AC3E}">
        <p14:creationId xmlns:p14="http://schemas.microsoft.com/office/powerpoint/2010/main" val="2282093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PENJELASAN PERKULIAHAN</a:t>
            </a:r>
            <a:endParaRPr lang="id-ID" dirty="0"/>
          </a:p>
        </p:txBody>
      </p:sp>
      <p:sp>
        <p:nvSpPr>
          <p:cNvPr id="3" name="Content Placeholder 2"/>
          <p:cNvSpPr>
            <a:spLocks noGrp="1"/>
          </p:cNvSpPr>
          <p:nvPr>
            <p:ph idx="1"/>
          </p:nvPr>
        </p:nvSpPr>
        <p:spPr>
          <a:xfrm>
            <a:off x="512064" y="2340864"/>
            <a:ext cx="11210544" cy="4096512"/>
          </a:xfrm>
        </p:spPr>
        <p:txBody>
          <a:bodyPr>
            <a:normAutofit/>
          </a:bodyPr>
          <a:lstStyle/>
          <a:p>
            <a:pPr>
              <a:buFont typeface="+mj-lt"/>
              <a:buAutoNum type="arabicPeriod"/>
            </a:pPr>
            <a:r>
              <a:rPr lang="id-ID" sz="2400" dirty="0" smtClean="0"/>
              <a:t>Kuliah dilaksanakan dalam bentuk kuliah klasikal dan diskusi</a:t>
            </a:r>
          </a:p>
          <a:p>
            <a:pPr>
              <a:buFont typeface="+mj-lt"/>
              <a:buAutoNum type="arabicPeriod"/>
            </a:pPr>
            <a:r>
              <a:rPr lang="id-ID" sz="2400" dirty="0" smtClean="0"/>
              <a:t>Jumlah pertemuan kuliah 16 kali (minggu) tidak termasuk UTS dan UAS</a:t>
            </a:r>
          </a:p>
          <a:p>
            <a:pPr>
              <a:buFont typeface="+mj-lt"/>
              <a:buAutoNum type="arabicPeriod"/>
            </a:pPr>
            <a:r>
              <a:rPr lang="id-ID" sz="2400" dirty="0" smtClean="0"/>
              <a:t>Jumlah menit pertemuan sesuai kurikulum: 2 sks x 50 menit = 100 menit/pertemuan</a:t>
            </a:r>
          </a:p>
          <a:p>
            <a:pPr>
              <a:buFont typeface="+mj-lt"/>
              <a:buAutoNum type="arabicPeriod"/>
            </a:pPr>
            <a:r>
              <a:rPr lang="id-ID" sz="2400" dirty="0" smtClean="0"/>
              <a:t>Tugas diberikan secara berkelompok</a:t>
            </a:r>
          </a:p>
          <a:p>
            <a:pPr>
              <a:buFont typeface="+mj-lt"/>
              <a:buAutoNum type="arabicPeriod"/>
            </a:pPr>
            <a:r>
              <a:rPr lang="id-ID" sz="2400" dirty="0" smtClean="0"/>
              <a:t>Setiap kelompok wajib untuk mempresentasikan tugasnya di depan kelas untuk didiskusikan</a:t>
            </a:r>
          </a:p>
          <a:p>
            <a:pPr>
              <a:buFont typeface="+mj-lt"/>
              <a:buAutoNum type="arabicPeriod"/>
            </a:pPr>
            <a:r>
              <a:rPr lang="id-ID" sz="2400" dirty="0" smtClean="0"/>
              <a:t>Setiap presentasi ada 2 kelompok yang bertugas, yaitu sebagai kelompok penyaji dan kelompok pembahas</a:t>
            </a:r>
            <a:endParaRPr lang="id-ID" sz="2400" dirty="0"/>
          </a:p>
        </p:txBody>
      </p:sp>
    </p:spTree>
    <p:extLst>
      <p:ext uri="{BB962C8B-B14F-4D97-AF65-F5344CB8AC3E}">
        <p14:creationId xmlns:p14="http://schemas.microsoft.com/office/powerpoint/2010/main" val="920268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818556"/>
          </a:xfrm>
        </p:spPr>
        <p:txBody>
          <a:bodyPr/>
          <a:lstStyle/>
          <a:p>
            <a:pPr algn="ctr"/>
            <a:r>
              <a:rPr lang="id-ID" dirty="0" smtClean="0"/>
              <a:t>POKOK-POKOK BAHASAN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1833405"/>
              </p:ext>
            </p:extLst>
          </p:nvPr>
        </p:nvGraphicFramePr>
        <p:xfrm>
          <a:off x="530353" y="2603500"/>
          <a:ext cx="11247120" cy="3931920"/>
        </p:xfrm>
        <a:graphic>
          <a:graphicData uri="http://schemas.openxmlformats.org/drawingml/2006/table">
            <a:tbl>
              <a:tblPr firstRow="1" bandRow="1">
                <a:tableStyleId>{5C22544A-7EE6-4342-B048-85BDC9FD1C3A}</a:tableStyleId>
              </a:tblPr>
              <a:tblGrid>
                <a:gridCol w="841247"/>
                <a:gridCol w="2487168"/>
                <a:gridCol w="7918705"/>
              </a:tblGrid>
              <a:tr h="223153">
                <a:tc>
                  <a:txBody>
                    <a:bodyPr/>
                    <a:lstStyle/>
                    <a:p>
                      <a:endParaRPr lang="id-ID" dirty="0"/>
                    </a:p>
                  </a:txBody>
                  <a:tcPr/>
                </a:tc>
                <a:tc>
                  <a:txBody>
                    <a:bodyPr/>
                    <a:lstStyle/>
                    <a:p>
                      <a:endParaRPr lang="id-ID"/>
                    </a:p>
                  </a:txBody>
                  <a:tcPr/>
                </a:tc>
                <a:tc>
                  <a:txBody>
                    <a:bodyPr/>
                    <a:lstStyle/>
                    <a:p>
                      <a:endParaRPr lang="id-ID" dirty="0"/>
                    </a:p>
                  </a:txBody>
                  <a:tcPr/>
                </a:tc>
              </a:tr>
              <a:tr h="223153">
                <a:tc>
                  <a:txBody>
                    <a:bodyPr/>
                    <a:lstStyle/>
                    <a:p>
                      <a:r>
                        <a:rPr lang="id-ID" dirty="0" smtClean="0"/>
                        <a:t>1</a:t>
                      </a:r>
                      <a:endParaRPr lang="id-ID" dirty="0"/>
                    </a:p>
                  </a:txBody>
                  <a:tcPr/>
                </a:tc>
                <a:tc>
                  <a:txBody>
                    <a:bodyPr/>
                    <a:lstStyle/>
                    <a:p>
                      <a:r>
                        <a:rPr lang="id-ID" dirty="0" smtClean="0"/>
                        <a:t>Minggu 1</a:t>
                      </a:r>
                      <a:endParaRPr lang="id-ID" dirty="0"/>
                    </a:p>
                  </a:txBody>
                  <a:tcPr/>
                </a:tc>
                <a:tc>
                  <a:txBody>
                    <a:bodyPr/>
                    <a:lstStyle/>
                    <a:p>
                      <a:r>
                        <a:rPr lang="id-ID" dirty="0" smtClean="0"/>
                        <a:t>Perkenalan, Penjelasan</a:t>
                      </a:r>
                      <a:r>
                        <a:rPr lang="id-ID" baseline="0" dirty="0" smtClean="0"/>
                        <a:t> Mata kuliah, Kotrak kuliah, Bobot evaluasi</a:t>
                      </a:r>
                    </a:p>
                    <a:p>
                      <a:r>
                        <a:rPr lang="id-ID" dirty="0" smtClean="0"/>
                        <a:t>PENGENALAN KOPERASI</a:t>
                      </a:r>
                      <a:endParaRPr lang="id-ID" dirty="0"/>
                    </a:p>
                  </a:txBody>
                  <a:tcPr/>
                </a:tc>
              </a:tr>
              <a:tr h="223153">
                <a:tc>
                  <a:txBody>
                    <a:bodyPr/>
                    <a:lstStyle/>
                    <a:p>
                      <a:r>
                        <a:rPr lang="id-ID" dirty="0" smtClean="0"/>
                        <a:t>2</a:t>
                      </a:r>
                      <a:endParaRPr lang="id-ID" dirty="0"/>
                    </a:p>
                  </a:txBody>
                  <a:tcPr/>
                </a:tc>
                <a:tc>
                  <a:txBody>
                    <a:bodyPr/>
                    <a:lstStyle/>
                    <a:p>
                      <a:r>
                        <a:rPr lang="id-ID" dirty="0" smtClean="0"/>
                        <a:t>Minggu 2</a:t>
                      </a:r>
                      <a:endParaRPr lang="id-ID" dirty="0"/>
                    </a:p>
                  </a:txBody>
                  <a:tcPr/>
                </a:tc>
                <a:tc>
                  <a:txBody>
                    <a:bodyPr/>
                    <a:lstStyle/>
                    <a:p>
                      <a:r>
                        <a:rPr lang="id-ID" dirty="0" smtClean="0"/>
                        <a:t>PROSEDUR</a:t>
                      </a:r>
                      <a:r>
                        <a:rPr lang="id-ID" baseline="0" dirty="0" smtClean="0"/>
                        <a:t> DAN SYARAT PENDIRIAN KOPERASI</a:t>
                      </a:r>
                      <a:endParaRPr lang="id-ID" dirty="0"/>
                    </a:p>
                  </a:txBody>
                  <a:tcPr/>
                </a:tc>
              </a:tr>
              <a:tr h="223153">
                <a:tc>
                  <a:txBody>
                    <a:bodyPr/>
                    <a:lstStyle/>
                    <a:p>
                      <a:r>
                        <a:rPr lang="id-ID" dirty="0" smtClean="0"/>
                        <a:t>3</a:t>
                      </a:r>
                      <a:endParaRPr lang="id-ID" dirty="0"/>
                    </a:p>
                  </a:txBody>
                  <a:tcPr/>
                </a:tc>
                <a:tc>
                  <a:txBody>
                    <a:bodyPr/>
                    <a:lstStyle/>
                    <a:p>
                      <a:r>
                        <a:rPr lang="id-ID" dirty="0" smtClean="0"/>
                        <a:t>Minggu 3</a:t>
                      </a:r>
                      <a:endParaRPr lang="id-ID" dirty="0"/>
                    </a:p>
                  </a:txBody>
                  <a:tcPr/>
                </a:tc>
                <a:tc>
                  <a:txBody>
                    <a:bodyPr/>
                    <a:lstStyle/>
                    <a:p>
                      <a:r>
                        <a:rPr lang="id-ID" dirty="0" smtClean="0"/>
                        <a:t>KOPERASI SEBAGAI ORGANISASI SOSIAL</a:t>
                      </a:r>
                      <a:r>
                        <a:rPr lang="id-ID" baseline="0" dirty="0" smtClean="0"/>
                        <a:t> DAN BISNIS</a:t>
                      </a:r>
                      <a:endParaRPr lang="id-ID" dirty="0"/>
                    </a:p>
                  </a:txBody>
                  <a:tcPr/>
                </a:tc>
              </a:tr>
              <a:tr h="223153">
                <a:tc>
                  <a:txBody>
                    <a:bodyPr/>
                    <a:lstStyle/>
                    <a:p>
                      <a:r>
                        <a:rPr lang="id-ID" dirty="0" smtClean="0"/>
                        <a:t>4</a:t>
                      </a:r>
                      <a:endParaRPr lang="id-ID" dirty="0"/>
                    </a:p>
                  </a:txBody>
                  <a:tcPr/>
                </a:tc>
                <a:tc>
                  <a:txBody>
                    <a:bodyPr/>
                    <a:lstStyle/>
                    <a:p>
                      <a:r>
                        <a:rPr lang="id-ID" dirty="0" smtClean="0"/>
                        <a:t>Minggu 4</a:t>
                      </a:r>
                      <a:endParaRPr lang="id-ID" dirty="0"/>
                    </a:p>
                  </a:txBody>
                  <a:tcPr/>
                </a:tc>
                <a:tc>
                  <a:txBody>
                    <a:bodyPr/>
                    <a:lstStyle/>
                    <a:p>
                      <a:r>
                        <a:rPr lang="id-ID" dirty="0" smtClean="0"/>
                        <a:t>KARAKTERISTIK ASPEK ORGANISASI KOPERASI INDONESIA</a:t>
                      </a:r>
                      <a:endParaRPr lang="id-ID" dirty="0"/>
                    </a:p>
                  </a:txBody>
                  <a:tcPr/>
                </a:tc>
              </a:tr>
              <a:tr h="223153">
                <a:tc>
                  <a:txBody>
                    <a:bodyPr/>
                    <a:lstStyle/>
                    <a:p>
                      <a:r>
                        <a:rPr lang="id-ID" dirty="0" smtClean="0"/>
                        <a:t>5</a:t>
                      </a:r>
                      <a:endParaRPr lang="id-ID" dirty="0"/>
                    </a:p>
                  </a:txBody>
                  <a:tcPr/>
                </a:tc>
                <a:tc>
                  <a:txBody>
                    <a:bodyPr/>
                    <a:lstStyle/>
                    <a:p>
                      <a:r>
                        <a:rPr lang="id-ID" dirty="0" smtClean="0"/>
                        <a:t>Minggu 5</a:t>
                      </a:r>
                      <a:endParaRPr lang="id-ID" dirty="0"/>
                    </a:p>
                  </a:txBody>
                  <a:tcPr/>
                </a:tc>
                <a:tc>
                  <a:txBody>
                    <a:bodyPr/>
                    <a:lstStyle/>
                    <a:p>
                      <a:r>
                        <a:rPr lang="id-ID" dirty="0" smtClean="0"/>
                        <a:t>PARTISIPASI ANGGOTA PADA KOPERASI</a:t>
                      </a:r>
                      <a:endParaRPr lang="id-ID" dirty="0"/>
                    </a:p>
                  </a:txBody>
                  <a:tcPr/>
                </a:tc>
              </a:tr>
              <a:tr h="223153">
                <a:tc>
                  <a:txBody>
                    <a:bodyPr/>
                    <a:lstStyle/>
                    <a:p>
                      <a:r>
                        <a:rPr lang="id-ID" dirty="0" smtClean="0"/>
                        <a:t>6</a:t>
                      </a:r>
                      <a:endParaRPr lang="id-ID" dirty="0"/>
                    </a:p>
                  </a:txBody>
                  <a:tcPr/>
                </a:tc>
                <a:tc>
                  <a:txBody>
                    <a:bodyPr/>
                    <a:lstStyle/>
                    <a:p>
                      <a:r>
                        <a:rPr lang="id-ID" dirty="0" smtClean="0"/>
                        <a:t>Minggu 6</a:t>
                      </a:r>
                      <a:endParaRPr lang="id-ID" dirty="0"/>
                    </a:p>
                  </a:txBody>
                  <a:tcPr/>
                </a:tc>
                <a:tc>
                  <a:txBody>
                    <a:bodyPr/>
                    <a:lstStyle/>
                    <a:p>
                      <a:r>
                        <a:rPr lang="id-ID" dirty="0" smtClean="0"/>
                        <a:t>KOPERASI DALAM SISTEM PASAR</a:t>
                      </a:r>
                      <a:endParaRPr lang="id-ID" dirty="0"/>
                    </a:p>
                  </a:txBody>
                  <a:tcPr/>
                </a:tc>
              </a:tr>
              <a:tr h="223153">
                <a:tc>
                  <a:txBody>
                    <a:bodyPr/>
                    <a:lstStyle/>
                    <a:p>
                      <a:r>
                        <a:rPr lang="id-ID" dirty="0" smtClean="0"/>
                        <a:t>7</a:t>
                      </a:r>
                      <a:endParaRPr lang="id-ID" dirty="0"/>
                    </a:p>
                  </a:txBody>
                  <a:tcPr/>
                </a:tc>
                <a:tc>
                  <a:txBody>
                    <a:bodyPr/>
                    <a:lstStyle/>
                    <a:p>
                      <a:r>
                        <a:rPr lang="id-ID" dirty="0" smtClean="0"/>
                        <a:t>Minggu 7</a:t>
                      </a:r>
                      <a:endParaRPr lang="id-ID" dirty="0"/>
                    </a:p>
                  </a:txBody>
                  <a:tcPr/>
                </a:tc>
                <a:tc>
                  <a:txBody>
                    <a:bodyPr/>
                    <a:lstStyle/>
                    <a:p>
                      <a:r>
                        <a:rPr lang="id-ID" dirty="0" smtClean="0"/>
                        <a:t>MANAJEMEN DALAM KOPERASI</a:t>
                      </a:r>
                      <a:endParaRPr lang="id-ID" dirty="0"/>
                    </a:p>
                  </a:txBody>
                  <a:tcPr/>
                </a:tc>
              </a:tr>
              <a:tr h="223153">
                <a:tc>
                  <a:txBody>
                    <a:bodyPr/>
                    <a:lstStyle/>
                    <a:p>
                      <a:r>
                        <a:rPr lang="id-ID" dirty="0" smtClean="0"/>
                        <a:t>8</a:t>
                      </a:r>
                      <a:endParaRPr lang="id-ID" dirty="0"/>
                    </a:p>
                  </a:txBody>
                  <a:tcPr/>
                </a:tc>
                <a:tc>
                  <a:txBody>
                    <a:bodyPr/>
                    <a:lstStyle/>
                    <a:p>
                      <a:r>
                        <a:rPr lang="id-ID" dirty="0" smtClean="0"/>
                        <a:t>Minggu 8</a:t>
                      </a:r>
                      <a:endParaRPr lang="id-ID" dirty="0"/>
                    </a:p>
                  </a:txBody>
                  <a:tcPr/>
                </a:tc>
                <a:tc>
                  <a:txBody>
                    <a:bodyPr/>
                    <a:lstStyle/>
                    <a:p>
                      <a:r>
                        <a:rPr lang="id-ID" dirty="0" smtClean="0"/>
                        <a:t>MANAJEMEN KEANGGOTAAN KOPERASI</a:t>
                      </a:r>
                      <a:endParaRPr lang="id-ID" dirty="0"/>
                    </a:p>
                  </a:txBody>
                  <a:tcPr/>
                </a:tc>
              </a:tr>
              <a:tr h="223153">
                <a:tc>
                  <a:txBody>
                    <a:bodyPr/>
                    <a:lstStyle/>
                    <a:p>
                      <a:r>
                        <a:rPr lang="id-ID" dirty="0" smtClean="0"/>
                        <a:t>9</a:t>
                      </a:r>
                      <a:endParaRPr lang="id-ID" dirty="0"/>
                    </a:p>
                  </a:txBody>
                  <a:tcPr/>
                </a:tc>
                <a:tc gridSpan="2">
                  <a:txBody>
                    <a:bodyPr/>
                    <a:lstStyle/>
                    <a:p>
                      <a:pPr algn="ctr"/>
                      <a:r>
                        <a:rPr lang="id-ID" b="1" dirty="0" smtClean="0"/>
                        <a:t>U J I A N</a:t>
                      </a:r>
                      <a:r>
                        <a:rPr lang="id-ID" b="1" baseline="0" dirty="0" smtClean="0"/>
                        <a:t>  T E N G A H   S E M E S T E R   (UTS)</a:t>
                      </a:r>
                      <a:endParaRPr lang="id-ID" b="1" dirty="0"/>
                    </a:p>
                  </a:txBody>
                  <a:tcPr/>
                </a:tc>
                <a:tc hMerge="1">
                  <a:txBody>
                    <a:bodyPr/>
                    <a:lstStyle/>
                    <a:p>
                      <a:endParaRPr lang="id-ID" dirty="0"/>
                    </a:p>
                  </a:txBody>
                  <a:tcPr/>
                </a:tc>
              </a:tr>
            </a:tbl>
          </a:graphicData>
        </a:graphic>
      </p:graphicFrame>
    </p:spTree>
    <p:extLst>
      <p:ext uri="{BB962C8B-B14F-4D97-AF65-F5344CB8AC3E}">
        <p14:creationId xmlns:p14="http://schemas.microsoft.com/office/powerpoint/2010/main" val="163727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73284752"/>
              </p:ext>
            </p:extLst>
          </p:nvPr>
        </p:nvGraphicFramePr>
        <p:xfrm>
          <a:off x="512065" y="2603500"/>
          <a:ext cx="11064240" cy="3977640"/>
        </p:xfrm>
        <a:graphic>
          <a:graphicData uri="http://schemas.openxmlformats.org/drawingml/2006/table">
            <a:tbl>
              <a:tblPr firstRow="1" bandRow="1">
                <a:tableStyleId>{5C22544A-7EE6-4342-B048-85BDC9FD1C3A}</a:tableStyleId>
              </a:tblPr>
              <a:tblGrid>
                <a:gridCol w="1133855"/>
                <a:gridCol w="1975104"/>
                <a:gridCol w="7955281"/>
              </a:tblGrid>
              <a:tr h="370840">
                <a:tc>
                  <a:txBody>
                    <a:bodyPr/>
                    <a:lstStyle/>
                    <a:p>
                      <a:endParaRPr lang="id-ID" dirty="0"/>
                    </a:p>
                  </a:txBody>
                  <a:tcPr/>
                </a:tc>
                <a:tc>
                  <a:txBody>
                    <a:bodyPr/>
                    <a:lstStyle/>
                    <a:p>
                      <a:endParaRPr lang="id-ID"/>
                    </a:p>
                  </a:txBody>
                  <a:tcPr/>
                </a:tc>
                <a:tc>
                  <a:txBody>
                    <a:bodyPr/>
                    <a:lstStyle/>
                    <a:p>
                      <a:endParaRPr lang="id-ID"/>
                    </a:p>
                  </a:txBody>
                  <a:tcPr/>
                </a:tc>
              </a:tr>
              <a:tr h="370840">
                <a:tc>
                  <a:txBody>
                    <a:bodyPr/>
                    <a:lstStyle/>
                    <a:p>
                      <a:r>
                        <a:rPr lang="id-ID" dirty="0" smtClean="0"/>
                        <a:t>10</a:t>
                      </a:r>
                      <a:endParaRPr lang="id-ID" dirty="0"/>
                    </a:p>
                  </a:txBody>
                  <a:tcPr/>
                </a:tc>
                <a:tc>
                  <a:txBody>
                    <a:bodyPr/>
                    <a:lstStyle/>
                    <a:p>
                      <a:r>
                        <a:rPr lang="id-ID" dirty="0" smtClean="0"/>
                        <a:t>Minggu 10</a:t>
                      </a:r>
                      <a:endParaRPr lang="id-ID" dirty="0"/>
                    </a:p>
                  </a:txBody>
                  <a:tcPr/>
                </a:tc>
                <a:tc>
                  <a:txBody>
                    <a:bodyPr/>
                    <a:lstStyle/>
                    <a:p>
                      <a:r>
                        <a:rPr lang="id-ID" dirty="0" smtClean="0"/>
                        <a:t>MANAJEMEN PEMASARAN KOPERASI</a:t>
                      </a:r>
                      <a:endParaRPr lang="id-ID" dirty="0"/>
                    </a:p>
                  </a:txBody>
                  <a:tcPr/>
                </a:tc>
              </a:tr>
              <a:tr h="370840">
                <a:tc>
                  <a:txBody>
                    <a:bodyPr/>
                    <a:lstStyle/>
                    <a:p>
                      <a:r>
                        <a:rPr lang="id-ID" dirty="0" smtClean="0"/>
                        <a:t>11</a:t>
                      </a:r>
                      <a:endParaRPr lang="id-ID" dirty="0"/>
                    </a:p>
                  </a:txBody>
                  <a:tcPr/>
                </a:tc>
                <a:tc>
                  <a:txBody>
                    <a:bodyPr/>
                    <a:lstStyle/>
                    <a:p>
                      <a:r>
                        <a:rPr lang="id-ID" dirty="0" smtClean="0"/>
                        <a:t>Minggu 11</a:t>
                      </a:r>
                      <a:endParaRPr lang="id-ID" dirty="0"/>
                    </a:p>
                  </a:txBody>
                  <a:tcPr/>
                </a:tc>
                <a:tc>
                  <a:txBody>
                    <a:bodyPr/>
                    <a:lstStyle/>
                    <a:p>
                      <a:r>
                        <a:rPr lang="id-ID" dirty="0" smtClean="0"/>
                        <a:t>MANAJEMEN KEUANGAN KOPERASI</a:t>
                      </a:r>
                      <a:endParaRPr lang="id-ID" dirty="0"/>
                    </a:p>
                  </a:txBody>
                  <a:tcPr/>
                </a:tc>
              </a:tr>
              <a:tr h="370840">
                <a:tc>
                  <a:txBody>
                    <a:bodyPr/>
                    <a:lstStyle/>
                    <a:p>
                      <a:r>
                        <a:rPr lang="id-ID" dirty="0" smtClean="0"/>
                        <a:t>12</a:t>
                      </a:r>
                      <a:endParaRPr lang="id-ID" dirty="0"/>
                    </a:p>
                  </a:txBody>
                  <a:tcPr/>
                </a:tc>
                <a:tc>
                  <a:txBody>
                    <a:bodyPr/>
                    <a:lstStyle/>
                    <a:p>
                      <a:r>
                        <a:rPr lang="id-ID" dirty="0" smtClean="0"/>
                        <a:t>Minggu</a:t>
                      </a:r>
                      <a:r>
                        <a:rPr lang="id-ID" baseline="0" dirty="0" smtClean="0"/>
                        <a:t> 12</a:t>
                      </a:r>
                      <a:endParaRPr lang="id-ID" dirty="0"/>
                    </a:p>
                  </a:txBody>
                  <a:tcPr/>
                </a:tc>
                <a:tc>
                  <a:txBody>
                    <a:bodyPr/>
                    <a:lstStyle/>
                    <a:p>
                      <a:r>
                        <a:rPr lang="id-ID" dirty="0" smtClean="0"/>
                        <a:t>KEWIRAUSAHAAN KOPERASI</a:t>
                      </a:r>
                      <a:endParaRPr lang="id-ID" dirty="0"/>
                    </a:p>
                  </a:txBody>
                  <a:tcPr/>
                </a:tc>
              </a:tr>
              <a:tr h="370840">
                <a:tc>
                  <a:txBody>
                    <a:bodyPr/>
                    <a:lstStyle/>
                    <a:p>
                      <a:r>
                        <a:rPr lang="id-ID" dirty="0" smtClean="0"/>
                        <a:t>13</a:t>
                      </a:r>
                      <a:endParaRPr lang="id-ID" dirty="0"/>
                    </a:p>
                  </a:txBody>
                  <a:tcPr/>
                </a:tc>
                <a:tc>
                  <a:txBody>
                    <a:bodyPr/>
                    <a:lstStyle/>
                    <a:p>
                      <a:r>
                        <a:rPr lang="id-ID" dirty="0" smtClean="0"/>
                        <a:t>Minggu 13</a:t>
                      </a:r>
                      <a:endParaRPr lang="id-ID" dirty="0"/>
                    </a:p>
                  </a:txBody>
                  <a:tcPr/>
                </a:tc>
                <a:tc>
                  <a:txBody>
                    <a:bodyPr/>
                    <a:lstStyle/>
                    <a:p>
                      <a:r>
                        <a:rPr lang="id-ID" dirty="0" smtClean="0"/>
                        <a:t>JARINGAN KOPERASI</a:t>
                      </a:r>
                      <a:endParaRPr lang="id-ID" dirty="0"/>
                    </a:p>
                  </a:txBody>
                  <a:tcPr/>
                </a:tc>
              </a:tr>
              <a:tr h="370840">
                <a:tc>
                  <a:txBody>
                    <a:bodyPr/>
                    <a:lstStyle/>
                    <a:p>
                      <a:r>
                        <a:rPr lang="id-ID" dirty="0" smtClean="0"/>
                        <a:t>14</a:t>
                      </a:r>
                      <a:endParaRPr lang="id-ID" dirty="0"/>
                    </a:p>
                  </a:txBody>
                  <a:tcPr/>
                </a:tc>
                <a:tc>
                  <a:txBody>
                    <a:bodyPr/>
                    <a:lstStyle/>
                    <a:p>
                      <a:r>
                        <a:rPr lang="id-ID" dirty="0" smtClean="0"/>
                        <a:t>Minggu 14</a:t>
                      </a:r>
                      <a:endParaRPr lang="id-ID" dirty="0"/>
                    </a:p>
                  </a:txBody>
                  <a:tcPr/>
                </a:tc>
                <a:tc>
                  <a:txBody>
                    <a:bodyPr/>
                    <a:lstStyle/>
                    <a:p>
                      <a:r>
                        <a:rPr lang="id-ID" dirty="0" smtClean="0"/>
                        <a:t>KOPERASI SYARIAH</a:t>
                      </a:r>
                      <a:endParaRPr lang="id-ID" dirty="0"/>
                    </a:p>
                  </a:txBody>
                  <a:tcPr/>
                </a:tc>
              </a:tr>
              <a:tr h="370840">
                <a:tc>
                  <a:txBody>
                    <a:bodyPr/>
                    <a:lstStyle/>
                    <a:p>
                      <a:r>
                        <a:rPr lang="id-ID" dirty="0" smtClean="0"/>
                        <a:t>15</a:t>
                      </a:r>
                      <a:endParaRPr lang="id-ID" dirty="0"/>
                    </a:p>
                  </a:txBody>
                  <a:tcPr/>
                </a:tc>
                <a:tc>
                  <a:txBody>
                    <a:bodyPr/>
                    <a:lstStyle/>
                    <a:p>
                      <a:r>
                        <a:rPr lang="id-ID" dirty="0" smtClean="0"/>
                        <a:t>Minggu 15</a:t>
                      </a:r>
                      <a:endParaRPr lang="id-ID" dirty="0"/>
                    </a:p>
                  </a:txBody>
                  <a:tcPr/>
                </a:tc>
                <a:tc>
                  <a:txBody>
                    <a:bodyPr/>
                    <a:lstStyle/>
                    <a:p>
                      <a:r>
                        <a:rPr lang="sv-SE" dirty="0" smtClean="0"/>
                        <a:t>PEMBERDAYAAN PEMERINTAH PADA KOPERASI SERTA PERAN DAN FUNGSI KOPERASI DALAM MENGAHADAPI MEA</a:t>
                      </a:r>
                      <a:endParaRPr lang="id-ID" dirty="0"/>
                    </a:p>
                  </a:txBody>
                  <a:tcPr/>
                </a:tc>
              </a:tr>
              <a:tr h="370840">
                <a:tc>
                  <a:txBody>
                    <a:bodyPr/>
                    <a:lstStyle/>
                    <a:p>
                      <a:r>
                        <a:rPr lang="id-ID" dirty="0" smtClean="0"/>
                        <a:t>16</a:t>
                      </a:r>
                      <a:endParaRPr lang="id-ID" dirty="0"/>
                    </a:p>
                  </a:txBody>
                  <a:tcPr/>
                </a:tc>
                <a:tc>
                  <a:txBody>
                    <a:bodyPr/>
                    <a:lstStyle/>
                    <a:p>
                      <a:r>
                        <a:rPr lang="id-ID" dirty="0" smtClean="0"/>
                        <a:t>Minggu 16</a:t>
                      </a:r>
                      <a:endParaRPr lang="id-ID" dirty="0"/>
                    </a:p>
                  </a:txBody>
                  <a:tcPr/>
                </a:tc>
                <a:tc>
                  <a:txBody>
                    <a:bodyPr/>
                    <a:lstStyle/>
                    <a:p>
                      <a:r>
                        <a:rPr lang="id-ID" dirty="0" smtClean="0"/>
                        <a:t>TUGAS PENELITIAN KOPERASI</a:t>
                      </a:r>
                      <a:endParaRPr lang="id-ID" dirty="0"/>
                    </a:p>
                  </a:txBody>
                  <a:tcPr/>
                </a:tc>
              </a:tr>
              <a:tr h="370840">
                <a:tc>
                  <a:txBody>
                    <a:bodyPr/>
                    <a:lstStyle/>
                    <a:p>
                      <a:r>
                        <a:rPr lang="id-ID" dirty="0" smtClean="0"/>
                        <a:t>17</a:t>
                      </a:r>
                      <a:endParaRPr lang="id-ID" dirty="0"/>
                    </a:p>
                  </a:txBody>
                  <a:tcPr/>
                </a:tc>
                <a:tc>
                  <a:txBody>
                    <a:bodyPr/>
                    <a:lstStyle/>
                    <a:p>
                      <a:r>
                        <a:rPr lang="id-ID" dirty="0" smtClean="0"/>
                        <a:t>Minggu 17</a:t>
                      </a:r>
                      <a:endParaRPr lang="id-ID" dirty="0"/>
                    </a:p>
                  </a:txBody>
                  <a:tcPr/>
                </a:tc>
                <a:tc>
                  <a:txBody>
                    <a:bodyPr/>
                    <a:lstStyle/>
                    <a:p>
                      <a:r>
                        <a:rPr lang="id-ID" dirty="0" smtClean="0"/>
                        <a:t>LANJUTAN PRESENTASI TUGAS PENELITIAN</a:t>
                      </a:r>
                      <a:r>
                        <a:rPr lang="id-ID" baseline="0" dirty="0" smtClean="0"/>
                        <a:t> &amp; REFLEKSI MATERI</a:t>
                      </a:r>
                      <a:endParaRPr lang="id-ID" dirty="0"/>
                    </a:p>
                  </a:txBody>
                  <a:tcPr/>
                </a:tc>
              </a:tr>
              <a:tr h="370840">
                <a:tc>
                  <a:txBody>
                    <a:bodyPr/>
                    <a:lstStyle/>
                    <a:p>
                      <a:r>
                        <a:rPr lang="id-ID" dirty="0" smtClean="0"/>
                        <a:t>18</a:t>
                      </a:r>
                      <a:endParaRPr lang="id-ID" dirty="0"/>
                    </a:p>
                  </a:txBody>
                  <a:tcPr/>
                </a:tc>
                <a:tc gridSpan="2">
                  <a:txBody>
                    <a:bodyPr/>
                    <a:lstStyle/>
                    <a:p>
                      <a:pPr algn="ctr"/>
                      <a:r>
                        <a:rPr lang="id-ID" b="1" smtClean="0"/>
                        <a:t>U</a:t>
                      </a:r>
                      <a:r>
                        <a:rPr lang="id-ID" b="1" baseline="0" smtClean="0"/>
                        <a:t> J I A N  A K H I R  S E M E S T E R  (UAS) </a:t>
                      </a:r>
                      <a:endParaRPr lang="id-ID" b="1" dirty="0"/>
                    </a:p>
                  </a:txBody>
                  <a:tcPr/>
                </a:tc>
                <a:tc hMerge="1">
                  <a:txBody>
                    <a:bodyPr/>
                    <a:lstStyle/>
                    <a:p>
                      <a:endParaRPr lang="id-ID" dirty="0"/>
                    </a:p>
                  </a:txBody>
                  <a:tcPr/>
                </a:tc>
              </a:tr>
            </a:tbl>
          </a:graphicData>
        </a:graphic>
      </p:graphicFrame>
    </p:spTree>
    <p:extLst>
      <p:ext uri="{BB962C8B-B14F-4D97-AF65-F5344CB8AC3E}">
        <p14:creationId xmlns:p14="http://schemas.microsoft.com/office/powerpoint/2010/main" val="864267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97</TotalTime>
  <Words>333</Words>
  <Application>Microsoft Office PowerPoint</Application>
  <PresentationFormat>Widescreen</PresentationFormat>
  <Paragraphs>100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Ion Boardroom</vt:lpstr>
      <vt:lpstr>Perkenalan, Kontrak Kuliah &amp; Penjelasan Perkuliahan</vt:lpstr>
      <vt:lpstr>PERKENALAN</vt:lpstr>
      <vt:lpstr>DESKRIPSI MATA KULIAH</vt:lpstr>
      <vt:lpstr>KONTRAK KULIAH</vt:lpstr>
      <vt:lpstr>BOBOT EVALUASI MATA KULIAH</vt:lpstr>
      <vt:lpstr>PENJELASAN PERKULIAHAN</vt:lpstr>
      <vt:lpstr>POKOK-POKOK BAHASAN</vt:lpstr>
      <vt:lpstr>LANJUTAN....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PERKENALAN</dc:title>
  <dc:creator>user</dc:creator>
  <cp:lastModifiedBy>user</cp:lastModifiedBy>
  <cp:revision>13</cp:revision>
  <dcterms:created xsi:type="dcterms:W3CDTF">2017-09-19T02:57:49Z</dcterms:created>
  <dcterms:modified xsi:type="dcterms:W3CDTF">2017-09-19T04:35:34Z</dcterms:modified>
</cp:coreProperties>
</file>